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4" r:id="rId4"/>
  </p:sldMasterIdLst>
  <p:sldIdLst>
    <p:sldId id="257" r:id="rId5"/>
    <p:sldId id="262" r:id="rId6"/>
    <p:sldId id="263" r:id="rId7"/>
    <p:sldId id="264" r:id="rId8"/>
    <p:sldId id="265" r:id="rId9"/>
    <p:sldId id="266" r:id="rId10"/>
    <p:sldId id="267" r:id="rId11"/>
    <p:sldId id="269" r:id="rId12"/>
    <p:sldId id="268" r:id="rId13"/>
    <p:sldId id="270" r:id="rId14"/>
    <p:sldId id="271" r:id="rId15"/>
    <p:sldId id="276" r:id="rId16"/>
    <p:sldId id="277" r:id="rId17"/>
    <p:sldId id="273" r:id="rId18"/>
    <p:sldId id="275" r:id="rId19"/>
    <p:sldId id="279" r:id="rId20"/>
    <p:sldId id="272" r:id="rId21"/>
    <p:sldId id="274" r:id="rId22"/>
    <p:sldId id="278" r:id="rId23"/>
    <p:sldId id="281" r:id="rId24"/>
    <p:sldId id="28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8D22F"/>
    <a:srgbClr val="344529"/>
    <a:srgbClr val="2B3922"/>
    <a:srgbClr val="2E3722"/>
    <a:srgbClr val="FCF7F1"/>
    <a:srgbClr val="B8D233"/>
    <a:srgbClr val="5CC6D6"/>
    <a:srgbClr val="F03F2B"/>
    <a:srgbClr val="3488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19" autoAdjust="0"/>
  </p:normalViewPr>
  <p:slideViewPr>
    <p:cSldViewPr snapToGrid="0">
      <p:cViewPr varScale="1">
        <p:scale>
          <a:sx n="52" d="100"/>
          <a:sy n="52" d="100"/>
        </p:scale>
        <p:origin x="821" y="43"/>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0C0817-A112-4847-8014-A94B7D2A4EA3}" type="datetime1">
              <a:rPr lang="en-US" smtClean="0"/>
              <a:t>4/26/2022</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34B7E4EF-A1BD-40F4-AB7B-04F084DD991D}" type="slidenum">
              <a:rPr lang="en-US" smtClean="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36617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FA2B21-3FCD-4721-B95C-427943F61125}" type="datetime1">
              <a:rPr lang="en-US" smtClean="0"/>
              <a:t>4/26/2022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2886506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FA2B21-3FCD-4721-B95C-427943F61125}" type="datetime1">
              <a:rPr lang="en-US" smtClean="0"/>
              <a:t>4/26/2022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55507876"/>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4/26/2022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06861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C646AA-F36E-4540-911D-FFFC0A0EF24A}" type="datetime1">
              <a:rPr lang="en-US" smtClean="0"/>
              <a:t>4/26/2022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46838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4/26/2022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646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4/26/2022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0037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4/26/2022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10527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4/26/2022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3294994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8D12A6-918A-48BD-8CB9-CA713993B0EA}" type="datetime1">
              <a:rPr lang="en-US" smtClean="0"/>
              <a:t>4/26/2022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22655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E778CE86-875F-4587-BCF6-FA054AFC0D53}" type="datetime1">
              <a:rPr lang="en-US" smtClean="0"/>
              <a:pPr/>
              <a:t>4/26/2022</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pPr algn="l"/>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808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F6FA2B21-3FCD-4721-B95C-427943F61125}" type="datetime1">
              <a:rPr lang="en-US" smtClean="0"/>
              <a:t>4/26/2022</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34B7E4EF-A1BD-40F4-AB7B-04F084DD991D}" type="slidenum">
              <a:rPr lang="en-US" smtClean="0"/>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021557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sldNum="0"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ailto:tenkku@gmail.com" TargetMode="Externa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thebalancecareers.com/build-a-strategic-framework-through-strategic-planning-1916834"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thebalancecareers.com/core-values-are-what-you-believe-1918079"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thebalancecareers.com/how-to-conduct-a-swot-analysis-2275929"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bstract image">
            <a:extLst>
              <a:ext uri="{FF2B5EF4-FFF2-40B4-BE49-F238E27FC236}">
                <a16:creationId xmlns:a16="http://schemas.microsoft.com/office/drawing/2014/main" id="{8045422F-7258-40AC-BD2E-2469AA448922}"/>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80" cy="6857990"/>
          </a:xfrm>
          <a:prstGeom prst="rect">
            <a:avLst/>
          </a:prstGeom>
        </p:spPr>
      </p:pic>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6033793" y="2355458"/>
            <a:ext cx="4775075" cy="1630907"/>
          </a:xfrm>
        </p:spPr>
        <p:txBody>
          <a:bodyPr>
            <a:normAutofit/>
          </a:bodyPr>
          <a:lstStyle/>
          <a:p>
            <a:r>
              <a:rPr lang="en-US" sz="4400" dirty="0">
                <a:solidFill>
                  <a:schemeClr val="tx1"/>
                </a:solidFill>
              </a:rPr>
              <a:t>Strategic planning</a:t>
            </a: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6033793" y="3995988"/>
            <a:ext cx="4775075" cy="559656"/>
          </a:xfrm>
        </p:spPr>
        <p:txBody>
          <a:bodyPr>
            <a:noAutofit/>
          </a:bodyPr>
          <a:lstStyle/>
          <a:p>
            <a:pPr>
              <a:spcAft>
                <a:spcPts val="600"/>
              </a:spcAft>
            </a:pPr>
            <a:r>
              <a:rPr lang="en-US" sz="2400" dirty="0">
                <a:solidFill>
                  <a:srgbClr val="FF0000"/>
                </a:solidFill>
              </a:rPr>
              <a:t>Leigh Tenkku Lepper, PhD, MPH</a:t>
            </a:r>
          </a:p>
          <a:p>
            <a:pPr>
              <a:spcAft>
                <a:spcPts val="600"/>
              </a:spcAft>
            </a:pPr>
            <a:r>
              <a:rPr lang="en-US" sz="2400" b="1" dirty="0">
                <a:solidFill>
                  <a:srgbClr val="FF0000"/>
                </a:solidFill>
              </a:rPr>
              <a:t>FASD United </a:t>
            </a:r>
            <a:r>
              <a:rPr lang="en-US" sz="2400" dirty="0">
                <a:solidFill>
                  <a:srgbClr val="FF0000"/>
                </a:solidFill>
              </a:rPr>
              <a:t>Affiliate NETWORK 2022</a:t>
            </a:r>
          </a:p>
        </p:txBody>
      </p:sp>
    </p:spTree>
    <p:extLst>
      <p:ext uri="{BB962C8B-B14F-4D97-AF65-F5344CB8AC3E}">
        <p14:creationId xmlns:p14="http://schemas.microsoft.com/office/powerpoint/2010/main" val="258428075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3A2B1-30AD-43BA-B34C-32D3CB2FC048}"/>
              </a:ext>
            </a:extLst>
          </p:cNvPr>
          <p:cNvSpPr>
            <a:spLocks noGrp="1"/>
          </p:cNvSpPr>
          <p:nvPr>
            <p:ph type="title"/>
          </p:nvPr>
        </p:nvSpPr>
        <p:spPr/>
        <p:txBody>
          <a:bodyPr>
            <a:normAutofit/>
          </a:bodyPr>
          <a:lstStyle/>
          <a:p>
            <a:pPr algn="ctr"/>
            <a:r>
              <a:rPr lang="en-US" sz="4800" b="1" dirty="0">
                <a:solidFill>
                  <a:srgbClr val="FF0000"/>
                </a:solidFill>
              </a:rPr>
              <a:t>Action Plans</a:t>
            </a:r>
          </a:p>
        </p:txBody>
      </p:sp>
      <p:sp>
        <p:nvSpPr>
          <p:cNvPr id="3" name="Content Placeholder 2">
            <a:extLst>
              <a:ext uri="{FF2B5EF4-FFF2-40B4-BE49-F238E27FC236}">
                <a16:creationId xmlns:a16="http://schemas.microsoft.com/office/drawing/2014/main" id="{3355A0FD-76B2-4F55-984D-FC12834928A2}"/>
              </a:ext>
            </a:extLst>
          </p:cNvPr>
          <p:cNvSpPr>
            <a:spLocks noGrp="1"/>
          </p:cNvSpPr>
          <p:nvPr>
            <p:ph idx="1"/>
          </p:nvPr>
        </p:nvSpPr>
        <p:spPr/>
        <p:txBody>
          <a:bodyPr>
            <a:normAutofit fontScale="85000" lnSpcReduction="10000"/>
          </a:bodyPr>
          <a:lstStyle/>
          <a:p>
            <a:pPr algn="l"/>
            <a:r>
              <a:rPr lang="en-US" sz="4000" b="0" i="0" dirty="0">
                <a:solidFill>
                  <a:srgbClr val="222222"/>
                </a:solidFill>
                <a:effectLst/>
                <a:latin typeface="Rubik"/>
              </a:rPr>
              <a:t>Each objective should have a plan that details how it will be achieved. The amount of detail depends on the amount of flexibility you want your team to have. The more detail that is provided the less flexibility exists for those that follow the plan.</a:t>
            </a:r>
          </a:p>
          <a:p>
            <a:endParaRPr lang="en-US" dirty="0"/>
          </a:p>
        </p:txBody>
      </p:sp>
    </p:spTree>
    <p:extLst>
      <p:ext uri="{BB962C8B-B14F-4D97-AF65-F5344CB8AC3E}">
        <p14:creationId xmlns:p14="http://schemas.microsoft.com/office/powerpoint/2010/main" val="611448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D9741-38D4-4215-AC99-A5C5DA0643C0}"/>
              </a:ext>
            </a:extLst>
          </p:cNvPr>
          <p:cNvSpPr>
            <a:spLocks noGrp="1"/>
          </p:cNvSpPr>
          <p:nvPr>
            <p:ph type="title"/>
          </p:nvPr>
        </p:nvSpPr>
        <p:spPr>
          <a:xfrm>
            <a:off x="1451579" y="440534"/>
            <a:ext cx="9603275" cy="1049235"/>
          </a:xfrm>
        </p:spPr>
        <p:txBody>
          <a:bodyPr>
            <a:noAutofit/>
          </a:bodyPr>
          <a:lstStyle/>
          <a:p>
            <a:pPr algn="ctr"/>
            <a:r>
              <a:rPr lang="en-US" sz="4800" b="1" dirty="0">
                <a:solidFill>
                  <a:srgbClr val="7030A0"/>
                </a:solidFill>
              </a:rPr>
              <a:t>When do you need to do strategic planning?</a:t>
            </a:r>
          </a:p>
        </p:txBody>
      </p:sp>
      <p:sp>
        <p:nvSpPr>
          <p:cNvPr id="3" name="Content Placeholder 2">
            <a:extLst>
              <a:ext uri="{FF2B5EF4-FFF2-40B4-BE49-F238E27FC236}">
                <a16:creationId xmlns:a16="http://schemas.microsoft.com/office/drawing/2014/main" id="{DF58AF9C-68CD-44C2-99C4-4376C820EF01}"/>
              </a:ext>
            </a:extLst>
          </p:cNvPr>
          <p:cNvSpPr>
            <a:spLocks noGrp="1"/>
          </p:cNvSpPr>
          <p:nvPr>
            <p:ph idx="1"/>
          </p:nvPr>
        </p:nvSpPr>
        <p:spPr/>
        <p:txBody>
          <a:bodyPr>
            <a:normAutofit fontScale="92500" lnSpcReduction="20000"/>
          </a:bodyPr>
          <a:lstStyle/>
          <a:p>
            <a:r>
              <a:rPr lang="en-US" sz="4000" dirty="0"/>
              <a:t>When you initiate a new organization</a:t>
            </a:r>
          </a:p>
          <a:p>
            <a:r>
              <a:rPr lang="en-US" sz="4000" dirty="0"/>
              <a:t>Revise your strategic plan every 2-4 years</a:t>
            </a:r>
          </a:p>
          <a:p>
            <a:r>
              <a:rPr lang="en-US" sz="4000" dirty="0"/>
              <a:t>When you hit a state of apathy among your members</a:t>
            </a:r>
          </a:p>
          <a:p>
            <a:r>
              <a:rPr lang="en-US" sz="4000" dirty="0"/>
              <a:t>When you have a change in leadership</a:t>
            </a:r>
          </a:p>
        </p:txBody>
      </p:sp>
    </p:spTree>
    <p:extLst>
      <p:ext uri="{BB962C8B-B14F-4D97-AF65-F5344CB8AC3E}">
        <p14:creationId xmlns:p14="http://schemas.microsoft.com/office/powerpoint/2010/main" val="1938000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B3FB4-7F0F-4810-9EC3-C9C0667C0C50}"/>
              </a:ext>
            </a:extLst>
          </p:cNvPr>
          <p:cNvSpPr>
            <a:spLocks noGrp="1"/>
          </p:cNvSpPr>
          <p:nvPr>
            <p:ph type="title"/>
          </p:nvPr>
        </p:nvSpPr>
        <p:spPr/>
        <p:txBody>
          <a:bodyPr>
            <a:normAutofit/>
          </a:bodyPr>
          <a:lstStyle/>
          <a:p>
            <a:pPr algn="ctr"/>
            <a:r>
              <a:rPr lang="en-US" sz="4800" b="1" dirty="0">
                <a:solidFill>
                  <a:srgbClr val="00B0F0"/>
                </a:solidFill>
              </a:rPr>
              <a:t>WHO GETS INVITED?</a:t>
            </a:r>
          </a:p>
        </p:txBody>
      </p:sp>
      <p:sp>
        <p:nvSpPr>
          <p:cNvPr id="3" name="Content Placeholder 2">
            <a:extLst>
              <a:ext uri="{FF2B5EF4-FFF2-40B4-BE49-F238E27FC236}">
                <a16:creationId xmlns:a16="http://schemas.microsoft.com/office/drawing/2014/main" id="{E9D18510-F6D6-43CB-BE0E-01C9147F1501}"/>
              </a:ext>
            </a:extLst>
          </p:cNvPr>
          <p:cNvSpPr>
            <a:spLocks noGrp="1"/>
          </p:cNvSpPr>
          <p:nvPr>
            <p:ph idx="1"/>
          </p:nvPr>
        </p:nvSpPr>
        <p:spPr/>
        <p:txBody>
          <a:bodyPr>
            <a:normAutofit fontScale="92500" lnSpcReduction="20000"/>
          </a:bodyPr>
          <a:lstStyle/>
          <a:p>
            <a:r>
              <a:rPr lang="en-US" sz="4000" dirty="0"/>
              <a:t>All Board Members or Committee members</a:t>
            </a:r>
          </a:p>
          <a:p>
            <a:r>
              <a:rPr lang="en-US" sz="4000" dirty="0"/>
              <a:t>All Key Players actively involved in your affiliate organization</a:t>
            </a:r>
          </a:p>
          <a:p>
            <a:endParaRPr lang="en-US" sz="4000" dirty="0"/>
          </a:p>
          <a:p>
            <a:pPr marL="0" indent="0">
              <a:buNone/>
            </a:pPr>
            <a:r>
              <a:rPr lang="en-US" sz="4000" dirty="0"/>
              <a:t> </a:t>
            </a:r>
          </a:p>
        </p:txBody>
      </p:sp>
    </p:spTree>
    <p:extLst>
      <p:ext uri="{BB962C8B-B14F-4D97-AF65-F5344CB8AC3E}">
        <p14:creationId xmlns:p14="http://schemas.microsoft.com/office/powerpoint/2010/main" val="2489682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66731-6A74-4636-BBD3-26385EF7378E}"/>
              </a:ext>
            </a:extLst>
          </p:cNvPr>
          <p:cNvSpPr>
            <a:spLocks noGrp="1"/>
          </p:cNvSpPr>
          <p:nvPr>
            <p:ph type="title"/>
          </p:nvPr>
        </p:nvSpPr>
        <p:spPr/>
        <p:txBody>
          <a:bodyPr>
            <a:normAutofit/>
          </a:bodyPr>
          <a:lstStyle/>
          <a:p>
            <a:pPr algn="ctr"/>
            <a:r>
              <a:rPr lang="en-US" sz="4800" b="1" dirty="0">
                <a:solidFill>
                  <a:srgbClr val="FF0000"/>
                </a:solidFill>
              </a:rPr>
              <a:t>FORMAT</a:t>
            </a:r>
          </a:p>
        </p:txBody>
      </p:sp>
      <p:sp>
        <p:nvSpPr>
          <p:cNvPr id="3" name="Content Placeholder 2">
            <a:extLst>
              <a:ext uri="{FF2B5EF4-FFF2-40B4-BE49-F238E27FC236}">
                <a16:creationId xmlns:a16="http://schemas.microsoft.com/office/drawing/2014/main" id="{F0B63E04-3C3F-4D6D-8016-CF0C539397E1}"/>
              </a:ext>
            </a:extLst>
          </p:cNvPr>
          <p:cNvSpPr>
            <a:spLocks noGrp="1"/>
          </p:cNvSpPr>
          <p:nvPr>
            <p:ph idx="1"/>
          </p:nvPr>
        </p:nvSpPr>
        <p:spPr/>
        <p:txBody>
          <a:bodyPr>
            <a:normAutofit fontScale="85000" lnSpcReduction="10000"/>
          </a:bodyPr>
          <a:lstStyle/>
          <a:p>
            <a:r>
              <a:rPr lang="en-US" sz="4000" dirty="0"/>
              <a:t>ONE all-day event</a:t>
            </a:r>
          </a:p>
          <a:p>
            <a:r>
              <a:rPr lang="en-US" sz="4000" dirty="0"/>
              <a:t>TWO half-day events</a:t>
            </a:r>
          </a:p>
          <a:p>
            <a:r>
              <a:rPr lang="en-US" sz="4000" dirty="0"/>
              <a:t>THREE-FOUR evening meetings for 2 hours each</a:t>
            </a:r>
          </a:p>
          <a:p>
            <a:r>
              <a:rPr lang="en-US" sz="4000" dirty="0"/>
              <a:t>Basically whatever works best for your organization</a:t>
            </a:r>
          </a:p>
        </p:txBody>
      </p:sp>
    </p:spTree>
    <p:extLst>
      <p:ext uri="{BB962C8B-B14F-4D97-AF65-F5344CB8AC3E}">
        <p14:creationId xmlns:p14="http://schemas.microsoft.com/office/powerpoint/2010/main" val="39904813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C16D0-0029-4442-948A-288A7D31D838}"/>
              </a:ext>
            </a:extLst>
          </p:cNvPr>
          <p:cNvSpPr>
            <a:spLocks noGrp="1"/>
          </p:cNvSpPr>
          <p:nvPr>
            <p:ph type="ctrTitle"/>
          </p:nvPr>
        </p:nvSpPr>
        <p:spPr/>
        <p:txBody>
          <a:bodyPr anchor="ctr">
            <a:normAutofit/>
          </a:bodyPr>
          <a:lstStyle/>
          <a:p>
            <a:r>
              <a:rPr lang="en-US" dirty="0"/>
              <a:t>Strategic plan process</a:t>
            </a:r>
          </a:p>
        </p:txBody>
      </p:sp>
      <p:sp>
        <p:nvSpPr>
          <p:cNvPr id="8" name="Subtitle 2">
            <a:extLst>
              <a:ext uri="{FF2B5EF4-FFF2-40B4-BE49-F238E27FC236}">
                <a16:creationId xmlns:a16="http://schemas.microsoft.com/office/drawing/2014/main" id="{13842B47-8AFE-4C3E-BD1C-6498F0D52853}"/>
              </a:ext>
            </a:extLst>
          </p:cNvPr>
          <p:cNvSpPr>
            <a:spLocks noGrp="1"/>
          </p:cNvSpPr>
          <p:nvPr>
            <p:ph type="subTitle" idx="1"/>
          </p:nvPr>
        </p:nvSpPr>
        <p:spPr/>
        <p:txBody>
          <a:bodyPr>
            <a:normAutofit/>
          </a:bodyPr>
          <a:lstStyle/>
          <a:p>
            <a:r>
              <a:rPr lang="en-US" sz="2000" b="1" dirty="0">
                <a:solidFill>
                  <a:schemeClr val="accent4">
                    <a:lumMod val="75000"/>
                  </a:schemeClr>
                </a:solidFill>
              </a:rPr>
              <a:t>This process is one I have used with many organizations</a:t>
            </a:r>
          </a:p>
        </p:txBody>
      </p:sp>
    </p:spTree>
    <p:extLst>
      <p:ext uri="{BB962C8B-B14F-4D97-AF65-F5344CB8AC3E}">
        <p14:creationId xmlns:p14="http://schemas.microsoft.com/office/powerpoint/2010/main" val="32475808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A7B30-80F0-44FC-93CD-D8D841FA5127}"/>
              </a:ext>
            </a:extLst>
          </p:cNvPr>
          <p:cNvSpPr>
            <a:spLocks noGrp="1"/>
          </p:cNvSpPr>
          <p:nvPr>
            <p:ph type="title"/>
          </p:nvPr>
        </p:nvSpPr>
        <p:spPr/>
        <p:txBody>
          <a:bodyPr/>
          <a:lstStyle/>
          <a:p>
            <a:pPr algn="ctr"/>
            <a:r>
              <a:rPr lang="en-US" b="1" dirty="0">
                <a:solidFill>
                  <a:schemeClr val="accent4">
                    <a:lumMod val="75000"/>
                  </a:schemeClr>
                </a:solidFill>
              </a:rPr>
              <a:t>A TYPICAL ONE-DAY STRATEGIC PLANNING MEETING</a:t>
            </a:r>
          </a:p>
        </p:txBody>
      </p:sp>
      <p:sp>
        <p:nvSpPr>
          <p:cNvPr id="3" name="Content Placeholder 2">
            <a:extLst>
              <a:ext uri="{FF2B5EF4-FFF2-40B4-BE49-F238E27FC236}">
                <a16:creationId xmlns:a16="http://schemas.microsoft.com/office/drawing/2014/main" id="{D425F74E-3F86-4267-AF81-441A7F554F57}"/>
              </a:ext>
            </a:extLst>
          </p:cNvPr>
          <p:cNvSpPr>
            <a:spLocks noGrp="1"/>
          </p:cNvSpPr>
          <p:nvPr>
            <p:ph idx="1"/>
          </p:nvPr>
        </p:nvSpPr>
        <p:spPr/>
        <p:txBody>
          <a:bodyPr>
            <a:normAutofit lnSpcReduction="10000"/>
          </a:bodyPr>
          <a:lstStyle/>
          <a:p>
            <a:pPr marL="0" marR="0">
              <a:lnSpc>
                <a:spcPct val="110000"/>
              </a:lnSpc>
              <a:spcBef>
                <a:spcPts val="0"/>
              </a:spcBef>
              <a:spcAft>
                <a:spcPts val="600"/>
              </a:spcAft>
            </a:pPr>
            <a:r>
              <a:rPr lang="en-US" sz="1800" cap="all" dirty="0">
                <a:effectLst/>
                <a:latin typeface="Calibri" panose="020F0502020204030204" pitchFamily="34" charset="0"/>
                <a:ea typeface="Times New Roman" panose="02020603050405020304" pitchFamily="18" charset="0"/>
                <a:cs typeface="Times New Roman" panose="02020603050405020304" pitchFamily="18" charset="0"/>
              </a:rPr>
              <a:t>9:30	Coffee, informal meeting</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0000"/>
              </a:lnSpc>
              <a:spcBef>
                <a:spcPts val="0"/>
              </a:spcBef>
              <a:spcAft>
                <a:spcPts val="600"/>
              </a:spcAft>
            </a:pPr>
            <a:r>
              <a:rPr lang="en-US" sz="1800" cap="all" dirty="0">
                <a:effectLst/>
                <a:latin typeface="Calibri" panose="020F0502020204030204" pitchFamily="34" charset="0"/>
                <a:ea typeface="Times New Roman" panose="02020603050405020304" pitchFamily="18" charset="0"/>
                <a:cs typeface="Times New Roman" panose="02020603050405020304" pitchFamily="18" charset="0"/>
              </a:rPr>
              <a:t>10:00	formal introductions and outline for the day</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0000"/>
              </a:lnSpc>
              <a:spcBef>
                <a:spcPts val="0"/>
              </a:spcBef>
              <a:spcAft>
                <a:spcPts val="600"/>
              </a:spcAft>
            </a:pPr>
            <a:r>
              <a:rPr lang="en-US" sz="1800" cap="all" dirty="0">
                <a:effectLst/>
                <a:latin typeface="Calibri" panose="020F0502020204030204" pitchFamily="34" charset="0"/>
                <a:ea typeface="Times New Roman" panose="02020603050405020304" pitchFamily="18" charset="0"/>
                <a:cs typeface="Times New Roman" panose="02020603050405020304" pitchFamily="18" charset="0"/>
              </a:rPr>
              <a:t>10:15	structure of [</a:t>
            </a:r>
            <a:r>
              <a:rPr lang="en-US" sz="1800" i="1" cap="all" dirty="0">
                <a:effectLst/>
                <a:latin typeface="Calibri" panose="020F0502020204030204" pitchFamily="34" charset="0"/>
                <a:ea typeface="Times New Roman" panose="02020603050405020304" pitchFamily="18" charset="0"/>
                <a:cs typeface="Times New Roman" panose="02020603050405020304" pitchFamily="18" charset="0"/>
              </a:rPr>
              <a:t>NAME OF YOUR ORGANIZATION</a:t>
            </a:r>
            <a:r>
              <a:rPr lang="en-US" sz="1800" cap="all" dirty="0">
                <a:effectLst/>
                <a:latin typeface="Calibri" panose="020F0502020204030204" pitchFamily="34" charset="0"/>
                <a:ea typeface="Times New Roman" panose="02020603050405020304" pitchFamily="18" charset="0"/>
                <a:cs typeface="Times New Roman" panose="02020603050405020304" pitchFamily="18" charset="0"/>
              </a:rPr>
              <a:t>]-who does what?</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0000"/>
              </a:lnSpc>
              <a:spcBef>
                <a:spcPts val="0"/>
              </a:spcBef>
              <a:spcAft>
                <a:spcPts val="600"/>
              </a:spcAft>
            </a:pPr>
            <a:r>
              <a:rPr lang="en-US" sz="1800" cap="all" dirty="0">
                <a:effectLst/>
                <a:latin typeface="Calibri" panose="020F0502020204030204" pitchFamily="34" charset="0"/>
                <a:ea typeface="Times New Roman" panose="02020603050405020304" pitchFamily="18" charset="0"/>
                <a:cs typeface="Times New Roman" panose="02020603050405020304" pitchFamily="18" charset="0"/>
              </a:rPr>
              <a:t>10:30	future gazing-what do you want to see happen in three years?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0000"/>
              </a:lnSpc>
              <a:spcBef>
                <a:spcPts val="0"/>
              </a:spcBef>
              <a:spcAft>
                <a:spcPts val="600"/>
              </a:spcAft>
            </a:pPr>
            <a:r>
              <a:rPr lang="en-US" sz="1800" cap="all" dirty="0">
                <a:effectLst/>
                <a:latin typeface="Calibri" panose="020F0502020204030204" pitchFamily="34" charset="0"/>
                <a:ea typeface="Times New Roman" panose="02020603050405020304" pitchFamily="18" charset="0"/>
                <a:cs typeface="Times New Roman" panose="02020603050405020304" pitchFamily="18" charset="0"/>
              </a:rPr>
              <a:t>11:00	brainstorming</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0000"/>
              </a:lnSpc>
              <a:spcBef>
                <a:spcPts val="0"/>
              </a:spcBef>
              <a:spcAft>
                <a:spcPts val="600"/>
              </a:spcAft>
            </a:pPr>
            <a:r>
              <a:rPr lang="en-US" sz="1800" cap="all" dirty="0">
                <a:effectLst/>
                <a:latin typeface="Calibri" panose="020F0502020204030204" pitchFamily="34" charset="0"/>
                <a:ea typeface="Times New Roman" panose="02020603050405020304" pitchFamily="18" charset="0"/>
                <a:cs typeface="Times New Roman" panose="02020603050405020304" pitchFamily="18" charset="0"/>
              </a:rPr>
              <a:t>12:30	Break for Lunch</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0000"/>
              </a:lnSpc>
              <a:spcBef>
                <a:spcPts val="0"/>
              </a:spcBef>
              <a:spcAft>
                <a:spcPts val="600"/>
              </a:spcAft>
            </a:pPr>
            <a:r>
              <a:rPr lang="en-US" sz="1800" cap="all" dirty="0">
                <a:effectLst/>
                <a:latin typeface="Calibri" panose="020F0502020204030204" pitchFamily="34" charset="0"/>
                <a:ea typeface="Times New Roman" panose="02020603050405020304" pitchFamily="18" charset="0"/>
                <a:cs typeface="Times New Roman" panose="02020603050405020304" pitchFamily="18" charset="0"/>
              </a:rPr>
              <a:t>1:00	rethinking ideas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0000"/>
              </a:lnSpc>
              <a:spcBef>
                <a:spcPts val="0"/>
              </a:spcBef>
              <a:spcAft>
                <a:spcPts val="600"/>
              </a:spcAft>
            </a:pPr>
            <a:r>
              <a:rPr lang="en-US" sz="1800" cap="all" dirty="0">
                <a:effectLst/>
                <a:latin typeface="Calibri" panose="020F0502020204030204" pitchFamily="34" charset="0"/>
                <a:ea typeface="Times New Roman" panose="02020603050405020304" pitchFamily="18" charset="0"/>
                <a:cs typeface="Times New Roman" panose="02020603050405020304" pitchFamily="18" charset="0"/>
              </a:rPr>
              <a:t>2:00	how to make it happen - subcommittees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0000"/>
              </a:lnSpc>
              <a:spcBef>
                <a:spcPts val="0"/>
              </a:spcBef>
              <a:spcAft>
                <a:spcPts val="600"/>
              </a:spcAft>
            </a:pPr>
            <a:r>
              <a:rPr lang="en-US" sz="1800" cap="all" dirty="0">
                <a:effectLst/>
                <a:latin typeface="Calibri" panose="020F0502020204030204" pitchFamily="34" charset="0"/>
                <a:ea typeface="Times New Roman" panose="02020603050405020304" pitchFamily="18" charset="0"/>
                <a:cs typeface="Times New Roman" panose="02020603050405020304" pitchFamily="18" charset="0"/>
              </a:rPr>
              <a:t>2:30	getting it on paper</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598766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EDD92-C9AF-4C16-8BBE-C705EFD0B705}"/>
              </a:ext>
            </a:extLst>
          </p:cNvPr>
          <p:cNvSpPr>
            <a:spLocks noGrp="1"/>
          </p:cNvSpPr>
          <p:nvPr>
            <p:ph type="title"/>
          </p:nvPr>
        </p:nvSpPr>
        <p:spPr/>
        <p:txBody>
          <a:bodyPr>
            <a:normAutofit/>
          </a:bodyPr>
          <a:lstStyle/>
          <a:p>
            <a:pPr algn="ctr"/>
            <a:r>
              <a:rPr lang="en-US" sz="4800" b="1" dirty="0">
                <a:solidFill>
                  <a:schemeClr val="accent5">
                    <a:lumMod val="75000"/>
                  </a:schemeClr>
                </a:solidFill>
              </a:rPr>
              <a:t>BRAINSTORM PROCESS</a:t>
            </a:r>
          </a:p>
        </p:txBody>
      </p:sp>
      <p:sp>
        <p:nvSpPr>
          <p:cNvPr id="3" name="Content Placeholder 2">
            <a:extLst>
              <a:ext uri="{FF2B5EF4-FFF2-40B4-BE49-F238E27FC236}">
                <a16:creationId xmlns:a16="http://schemas.microsoft.com/office/drawing/2014/main" id="{C1F7644C-06D5-439B-AA15-373E85C3CE9E}"/>
              </a:ext>
            </a:extLst>
          </p:cNvPr>
          <p:cNvSpPr>
            <a:spLocks noGrp="1"/>
          </p:cNvSpPr>
          <p:nvPr>
            <p:ph idx="1"/>
          </p:nvPr>
        </p:nvSpPr>
        <p:spPr>
          <a:xfrm>
            <a:off x="1066800" y="1748901"/>
            <a:ext cx="10058400" cy="4545367"/>
          </a:xfrm>
        </p:spPr>
        <p:txBody>
          <a:bodyPr>
            <a:normAutofit fontScale="70000" lnSpcReduction="20000"/>
          </a:bodyPr>
          <a:lstStyle/>
          <a:p>
            <a:r>
              <a:rPr lang="en-US" sz="4000" dirty="0"/>
              <a:t>Your group will have lots of IDEAS.  Anything goes (within reason--☺).</a:t>
            </a:r>
          </a:p>
          <a:p>
            <a:r>
              <a:rPr lang="en-US" sz="4000" dirty="0"/>
              <a:t>Get them all down on paper – USE flip charts with sticky backing—POST on the walls</a:t>
            </a:r>
          </a:p>
          <a:p>
            <a:r>
              <a:rPr lang="en-US" sz="4000" dirty="0"/>
              <a:t>USE a prioritization process to narrow down what you want to work on first</a:t>
            </a:r>
          </a:p>
          <a:p>
            <a:r>
              <a:rPr lang="en-US" sz="4000" dirty="0"/>
              <a:t>Delphi technique—everyone votes on a piece of paper and identifies their TOP 3 choices with the numbers 1, 2, and 3.  These are collected and the numbers are posted on the BIG list of ideas.</a:t>
            </a:r>
          </a:p>
        </p:txBody>
      </p:sp>
    </p:spTree>
    <p:extLst>
      <p:ext uri="{BB962C8B-B14F-4D97-AF65-F5344CB8AC3E}">
        <p14:creationId xmlns:p14="http://schemas.microsoft.com/office/powerpoint/2010/main" val="27186891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E95D0-F918-4446-A1FD-411387642310}"/>
              </a:ext>
            </a:extLst>
          </p:cNvPr>
          <p:cNvSpPr>
            <a:spLocks noGrp="1"/>
          </p:cNvSpPr>
          <p:nvPr>
            <p:ph type="title"/>
          </p:nvPr>
        </p:nvSpPr>
        <p:spPr>
          <a:xfrm>
            <a:off x="1460456" y="431657"/>
            <a:ext cx="10080514" cy="1049235"/>
          </a:xfrm>
        </p:spPr>
        <p:txBody>
          <a:bodyPr/>
          <a:lstStyle/>
          <a:p>
            <a:r>
              <a:rPr lang="en-US" b="1" dirty="0">
                <a:solidFill>
                  <a:srgbClr val="FF0000"/>
                </a:solidFill>
              </a:rPr>
              <a:t>What does a strategic plan look like?</a:t>
            </a:r>
          </a:p>
        </p:txBody>
      </p:sp>
      <p:pic>
        <p:nvPicPr>
          <p:cNvPr id="5" name="Content Placeholder 4">
            <a:extLst>
              <a:ext uri="{FF2B5EF4-FFF2-40B4-BE49-F238E27FC236}">
                <a16:creationId xmlns:a16="http://schemas.microsoft.com/office/drawing/2014/main" id="{4C6E73E0-0342-4A9C-A6A2-6F907A7CF688}"/>
              </a:ext>
            </a:extLst>
          </p:cNvPr>
          <p:cNvPicPr>
            <a:picLocks noGrp="1" noChangeAspect="1"/>
          </p:cNvPicPr>
          <p:nvPr>
            <p:ph idx="1"/>
          </p:nvPr>
        </p:nvPicPr>
        <p:blipFill>
          <a:blip r:embed="rId2"/>
          <a:stretch>
            <a:fillRect/>
          </a:stretch>
        </p:blipFill>
        <p:spPr>
          <a:xfrm>
            <a:off x="1595326" y="1288234"/>
            <a:ext cx="9324207" cy="4765248"/>
          </a:xfrm>
        </p:spPr>
      </p:pic>
    </p:spTree>
    <p:extLst>
      <p:ext uri="{BB962C8B-B14F-4D97-AF65-F5344CB8AC3E}">
        <p14:creationId xmlns:p14="http://schemas.microsoft.com/office/powerpoint/2010/main" val="10088885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6D251-6D67-4290-9D34-767893461DDD}"/>
              </a:ext>
            </a:extLst>
          </p:cNvPr>
          <p:cNvSpPr>
            <a:spLocks noGrp="1"/>
          </p:cNvSpPr>
          <p:nvPr>
            <p:ph type="title"/>
          </p:nvPr>
        </p:nvSpPr>
        <p:spPr/>
        <p:txBody>
          <a:bodyPr/>
          <a:lstStyle/>
          <a:p>
            <a:endParaRPr lang="en-US"/>
          </a:p>
        </p:txBody>
      </p:sp>
      <p:pic>
        <p:nvPicPr>
          <p:cNvPr id="7" name="Content Placeholder 6">
            <a:extLst>
              <a:ext uri="{FF2B5EF4-FFF2-40B4-BE49-F238E27FC236}">
                <a16:creationId xmlns:a16="http://schemas.microsoft.com/office/drawing/2014/main" id="{17022EC2-CDD4-4671-90E5-3BEACA8B760A}"/>
              </a:ext>
            </a:extLst>
          </p:cNvPr>
          <p:cNvPicPr>
            <a:picLocks noGrp="1" noChangeAspect="1"/>
          </p:cNvPicPr>
          <p:nvPr>
            <p:ph idx="1"/>
          </p:nvPr>
        </p:nvPicPr>
        <p:blipFill>
          <a:blip r:embed="rId2"/>
          <a:stretch>
            <a:fillRect/>
          </a:stretch>
        </p:blipFill>
        <p:spPr>
          <a:xfrm>
            <a:off x="535998" y="873760"/>
            <a:ext cx="10886868" cy="5341646"/>
          </a:xfrm>
        </p:spPr>
      </p:pic>
    </p:spTree>
    <p:extLst>
      <p:ext uri="{BB962C8B-B14F-4D97-AF65-F5344CB8AC3E}">
        <p14:creationId xmlns:p14="http://schemas.microsoft.com/office/powerpoint/2010/main" val="1381909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78036-DC1A-4D64-B7C7-D49F9FBDABFA}"/>
              </a:ext>
            </a:extLst>
          </p:cNvPr>
          <p:cNvSpPr>
            <a:spLocks noGrp="1"/>
          </p:cNvSpPr>
          <p:nvPr>
            <p:ph type="title"/>
          </p:nvPr>
        </p:nvSpPr>
        <p:spPr/>
        <p:txBody>
          <a:bodyPr>
            <a:normAutofit/>
          </a:bodyPr>
          <a:lstStyle/>
          <a:p>
            <a:pPr algn="ctr"/>
            <a:r>
              <a:rPr lang="en-US" sz="4800" b="1" dirty="0">
                <a:solidFill>
                  <a:schemeClr val="accent4">
                    <a:lumMod val="75000"/>
                  </a:schemeClr>
                </a:solidFill>
              </a:rPr>
              <a:t>FINAL THOUGHTS</a:t>
            </a:r>
          </a:p>
        </p:txBody>
      </p:sp>
      <p:sp>
        <p:nvSpPr>
          <p:cNvPr id="3" name="Content Placeholder 2">
            <a:extLst>
              <a:ext uri="{FF2B5EF4-FFF2-40B4-BE49-F238E27FC236}">
                <a16:creationId xmlns:a16="http://schemas.microsoft.com/office/drawing/2014/main" id="{E49D3398-90A6-423B-A781-3E25BE8070E1}"/>
              </a:ext>
            </a:extLst>
          </p:cNvPr>
          <p:cNvSpPr>
            <a:spLocks noGrp="1"/>
          </p:cNvSpPr>
          <p:nvPr>
            <p:ph idx="1"/>
          </p:nvPr>
        </p:nvSpPr>
        <p:spPr/>
        <p:txBody>
          <a:bodyPr>
            <a:normAutofit fontScale="70000" lnSpcReduction="20000"/>
          </a:bodyPr>
          <a:lstStyle/>
          <a:p>
            <a:r>
              <a:rPr lang="en-US" sz="4000" dirty="0"/>
              <a:t>Should start with some ground rules that everyone agrees upon.</a:t>
            </a:r>
          </a:p>
          <a:p>
            <a:r>
              <a:rPr lang="en-US" sz="4000" dirty="0"/>
              <a:t>Members need to commit to the process</a:t>
            </a:r>
          </a:p>
          <a:p>
            <a:r>
              <a:rPr lang="en-US" sz="4000" dirty="0"/>
              <a:t>Every voice needs to be heard—even the shy/quiet voices</a:t>
            </a:r>
          </a:p>
          <a:p>
            <a:r>
              <a:rPr lang="en-US" sz="4000" dirty="0"/>
              <a:t>Need to have a strong facilitator—</a:t>
            </a:r>
            <a:r>
              <a:rPr lang="en-US" sz="3000" dirty="0" err="1"/>
              <a:t>gotta</a:t>
            </a:r>
            <a:r>
              <a:rPr lang="en-US" sz="3000" dirty="0"/>
              <a:t> keep things moving along and </a:t>
            </a:r>
            <a:r>
              <a:rPr lang="en-US" sz="3000" dirty="0" err="1"/>
              <a:t>gotta</a:t>
            </a:r>
            <a:r>
              <a:rPr lang="en-US" sz="3000" dirty="0"/>
              <a:t> make sure no one dominates the conversations.</a:t>
            </a:r>
          </a:p>
        </p:txBody>
      </p:sp>
    </p:spTree>
    <p:extLst>
      <p:ext uri="{BB962C8B-B14F-4D97-AF65-F5344CB8AC3E}">
        <p14:creationId xmlns:p14="http://schemas.microsoft.com/office/powerpoint/2010/main" val="1771524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D93AD-1085-4427-94DD-73476A4C4AC3}"/>
              </a:ext>
            </a:extLst>
          </p:cNvPr>
          <p:cNvSpPr>
            <a:spLocks noGrp="1"/>
          </p:cNvSpPr>
          <p:nvPr>
            <p:ph type="title"/>
          </p:nvPr>
        </p:nvSpPr>
        <p:spPr>
          <a:xfrm>
            <a:off x="1446762" y="601787"/>
            <a:ext cx="9082155" cy="1049235"/>
          </a:xfrm>
        </p:spPr>
        <p:txBody>
          <a:bodyPr>
            <a:normAutofit fontScale="90000"/>
          </a:bodyPr>
          <a:lstStyle/>
          <a:p>
            <a:pPr algn="ctr"/>
            <a:r>
              <a:rPr lang="en-US" sz="4800" b="1" dirty="0">
                <a:solidFill>
                  <a:srgbClr val="FF0000"/>
                </a:solidFill>
              </a:rPr>
              <a:t>What is Strategic Planning?</a:t>
            </a:r>
          </a:p>
        </p:txBody>
      </p:sp>
      <p:sp>
        <p:nvSpPr>
          <p:cNvPr id="3" name="Content Placeholder 2">
            <a:extLst>
              <a:ext uri="{FF2B5EF4-FFF2-40B4-BE49-F238E27FC236}">
                <a16:creationId xmlns:a16="http://schemas.microsoft.com/office/drawing/2014/main" id="{122E9079-8A23-4707-9888-BEF59CBEA365}"/>
              </a:ext>
            </a:extLst>
          </p:cNvPr>
          <p:cNvSpPr>
            <a:spLocks noGrp="1"/>
          </p:cNvSpPr>
          <p:nvPr>
            <p:ph idx="1"/>
          </p:nvPr>
        </p:nvSpPr>
        <p:spPr/>
        <p:txBody>
          <a:bodyPr>
            <a:normAutofit/>
          </a:bodyPr>
          <a:lstStyle/>
          <a:p>
            <a:r>
              <a:rPr lang="en-US" sz="3600" b="0" i="0" dirty="0">
                <a:solidFill>
                  <a:srgbClr val="4D5156"/>
                </a:solidFill>
                <a:effectLst/>
                <a:latin typeface="Roboto" panose="02000000000000000000" pitchFamily="2" charset="0"/>
              </a:rPr>
              <a:t>Strategic planning is an organization's process of defining its strategy, or direction, and making decisions on allocating its resources to pursue this strategy. </a:t>
            </a:r>
            <a:endParaRPr lang="en-US" sz="3600" dirty="0"/>
          </a:p>
        </p:txBody>
      </p:sp>
      <p:sp>
        <p:nvSpPr>
          <p:cNvPr id="4" name="AutoShape 2">
            <a:extLst>
              <a:ext uri="{FF2B5EF4-FFF2-40B4-BE49-F238E27FC236}">
                <a16:creationId xmlns:a16="http://schemas.microsoft.com/office/drawing/2014/main" id="{D602AFB9-9688-4716-9345-30F3EDD47593}"/>
              </a:ext>
            </a:extLst>
          </p:cNvPr>
          <p:cNvSpPr>
            <a:spLocks noChangeAspect="1" noChangeArrowheads="1"/>
          </p:cNvSpPr>
          <p:nvPr/>
        </p:nvSpPr>
        <p:spPr bwMode="auto">
          <a:xfrm>
            <a:off x="3169328" y="3276600"/>
            <a:ext cx="3079072" cy="307907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a:extLst>
              <a:ext uri="{FF2B5EF4-FFF2-40B4-BE49-F238E27FC236}">
                <a16:creationId xmlns:a16="http://schemas.microsoft.com/office/drawing/2014/main" id="{F27C0FDF-77B7-4039-8E3F-132CB6CF9AE1}"/>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9328309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0466D-35A2-4FEC-A9FF-2C33A1E6928C}"/>
              </a:ext>
            </a:extLst>
          </p:cNvPr>
          <p:cNvSpPr>
            <a:spLocks noGrp="1"/>
          </p:cNvSpPr>
          <p:nvPr>
            <p:ph type="title"/>
          </p:nvPr>
        </p:nvSpPr>
        <p:spPr>
          <a:xfrm>
            <a:off x="1399414" y="440535"/>
            <a:ext cx="9603275" cy="1049235"/>
          </a:xfrm>
        </p:spPr>
        <p:txBody>
          <a:bodyPr/>
          <a:lstStyle/>
          <a:p>
            <a:pPr algn="ctr"/>
            <a:r>
              <a:rPr lang="en-US" dirty="0">
                <a:solidFill>
                  <a:schemeClr val="accent4">
                    <a:lumMod val="75000"/>
                  </a:schemeClr>
                </a:solidFill>
              </a:rPr>
              <a:t>Real-Life Example</a:t>
            </a:r>
          </a:p>
        </p:txBody>
      </p:sp>
      <p:sp>
        <p:nvSpPr>
          <p:cNvPr id="3" name="Content Placeholder 2">
            <a:extLst>
              <a:ext uri="{FF2B5EF4-FFF2-40B4-BE49-F238E27FC236}">
                <a16:creationId xmlns:a16="http://schemas.microsoft.com/office/drawing/2014/main" id="{6C766314-4C15-418D-890A-ED1AD28529D9}"/>
              </a:ext>
            </a:extLst>
          </p:cNvPr>
          <p:cNvSpPr>
            <a:spLocks noGrp="1"/>
          </p:cNvSpPr>
          <p:nvPr>
            <p:ph idx="1"/>
          </p:nvPr>
        </p:nvSpPr>
        <p:spPr>
          <a:xfrm>
            <a:off x="727967" y="1349907"/>
            <a:ext cx="10946167" cy="3450613"/>
          </a:xfrm>
        </p:spPr>
        <p:txBody>
          <a:bodyPr>
            <a:noAutofit/>
          </a:bodyPr>
          <a:lstStyle/>
          <a:p>
            <a:r>
              <a:rPr lang="en-US" dirty="0">
                <a:solidFill>
                  <a:schemeClr val="accent4">
                    <a:lumMod val="75000"/>
                  </a:schemeClr>
                </a:solidFill>
              </a:rPr>
              <a:t>NOFAS Missouri is disbanding due to no one who is willing to take over the leadership.</a:t>
            </a:r>
          </a:p>
          <a:p>
            <a:r>
              <a:rPr lang="en-US" dirty="0">
                <a:solidFill>
                  <a:schemeClr val="accent4">
                    <a:lumMod val="75000"/>
                  </a:schemeClr>
                </a:solidFill>
              </a:rPr>
              <a:t>Have been working with Kansas as they have been creating their new affiliate organization which has now been made official.</a:t>
            </a:r>
          </a:p>
          <a:p>
            <a:r>
              <a:rPr lang="en-US" dirty="0">
                <a:solidFill>
                  <a:schemeClr val="accent4">
                    <a:lumMod val="75000"/>
                  </a:schemeClr>
                </a:solidFill>
              </a:rPr>
              <a:t>The two groups are now in discussion to come up with plans to create a bi-state affiliate organization.</a:t>
            </a:r>
          </a:p>
          <a:p>
            <a:r>
              <a:rPr lang="en-US" dirty="0">
                <a:solidFill>
                  <a:schemeClr val="accent4">
                    <a:lumMod val="75000"/>
                  </a:schemeClr>
                </a:solidFill>
              </a:rPr>
              <a:t>Kansas FASD Support Network already has a clear set of very viable objectives in their strategic plan.</a:t>
            </a:r>
          </a:p>
          <a:p>
            <a:r>
              <a:rPr lang="en-US" dirty="0">
                <a:solidFill>
                  <a:schemeClr val="accent4">
                    <a:lumMod val="75000"/>
                  </a:schemeClr>
                </a:solidFill>
              </a:rPr>
              <a:t>NOFAS MO has reviewed their mission and objectives and are totally on board with them.</a:t>
            </a:r>
          </a:p>
          <a:p>
            <a:r>
              <a:rPr lang="en-US" dirty="0">
                <a:solidFill>
                  <a:schemeClr val="accent4">
                    <a:lumMod val="75000"/>
                  </a:schemeClr>
                </a:solidFill>
              </a:rPr>
              <a:t>Next….the KS leadership will meet with their Board and confirm that they are all in favor of and support of the merger of the two groups.</a:t>
            </a:r>
          </a:p>
          <a:p>
            <a:r>
              <a:rPr lang="en-US" dirty="0">
                <a:solidFill>
                  <a:schemeClr val="accent4">
                    <a:lumMod val="75000"/>
                  </a:schemeClr>
                </a:solidFill>
              </a:rPr>
              <a:t>Once that has received the thumbs up….then we step in strategic planning for the combined group and will most likely change the name to something that fits a two-state affiliate organization.</a:t>
            </a:r>
          </a:p>
        </p:txBody>
      </p:sp>
    </p:spTree>
    <p:extLst>
      <p:ext uri="{BB962C8B-B14F-4D97-AF65-F5344CB8AC3E}">
        <p14:creationId xmlns:p14="http://schemas.microsoft.com/office/powerpoint/2010/main" val="2787271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4CA59-5DB4-4680-8739-2F558E30B2DF}"/>
              </a:ext>
            </a:extLst>
          </p:cNvPr>
          <p:cNvSpPr>
            <a:spLocks noGrp="1"/>
          </p:cNvSpPr>
          <p:nvPr>
            <p:ph type="title"/>
          </p:nvPr>
        </p:nvSpPr>
        <p:spPr/>
        <p:txBody>
          <a:bodyPr anchor="b">
            <a:normAutofit/>
          </a:bodyPr>
          <a:lstStyle/>
          <a:p>
            <a:r>
              <a:rPr lang="en-US" b="1" dirty="0"/>
              <a:t>Questions and Comments??</a:t>
            </a:r>
          </a:p>
        </p:txBody>
      </p:sp>
      <p:sp>
        <p:nvSpPr>
          <p:cNvPr id="3" name="Content Placeholder 2">
            <a:extLst>
              <a:ext uri="{FF2B5EF4-FFF2-40B4-BE49-F238E27FC236}">
                <a16:creationId xmlns:a16="http://schemas.microsoft.com/office/drawing/2014/main" id="{07A97615-93F6-43E5-A8F9-915895DE874B}"/>
              </a:ext>
            </a:extLst>
          </p:cNvPr>
          <p:cNvSpPr>
            <a:spLocks noGrp="1"/>
          </p:cNvSpPr>
          <p:nvPr>
            <p:ph type="body" sz="half" idx="2"/>
          </p:nvPr>
        </p:nvSpPr>
        <p:spPr/>
        <p:txBody>
          <a:bodyPr>
            <a:normAutofit/>
          </a:bodyPr>
          <a:lstStyle/>
          <a:p>
            <a:r>
              <a:rPr lang="en-US" b="1"/>
              <a:t>Contact information:</a:t>
            </a:r>
          </a:p>
          <a:p>
            <a:endParaRPr lang="en-US" b="1"/>
          </a:p>
          <a:p>
            <a:r>
              <a:rPr lang="en-US" b="1"/>
              <a:t>Leigh Tenkku Lepper</a:t>
            </a:r>
          </a:p>
          <a:p>
            <a:r>
              <a:rPr lang="en-US" b="1">
                <a:hlinkClick r:id="rId2"/>
              </a:rPr>
              <a:t>tenkku@gmail.com</a:t>
            </a:r>
            <a:endParaRPr lang="en-US" b="1"/>
          </a:p>
          <a:p>
            <a:r>
              <a:rPr lang="en-US" b="1"/>
              <a:t>573-301-1128</a:t>
            </a:r>
          </a:p>
        </p:txBody>
      </p:sp>
      <p:pic>
        <p:nvPicPr>
          <p:cNvPr id="5" name="Picture 4" descr="Logo&#10;&#10;Description automatically generated">
            <a:extLst>
              <a:ext uri="{FF2B5EF4-FFF2-40B4-BE49-F238E27FC236}">
                <a16:creationId xmlns:a16="http://schemas.microsoft.com/office/drawing/2014/main" id="{D2AD5BBD-C1A8-47DF-8621-AFBFFA8FC5FE}"/>
              </a:ext>
            </a:extLst>
          </p:cNvPr>
          <p:cNvPicPr>
            <a:picLocks noChangeAspect="1"/>
          </p:cNvPicPr>
          <p:nvPr/>
        </p:nvPicPr>
        <p:blipFill>
          <a:blip r:embed="rId3"/>
          <a:stretch>
            <a:fillRect/>
          </a:stretch>
        </p:blipFill>
        <p:spPr>
          <a:xfrm>
            <a:off x="4831672" y="339201"/>
            <a:ext cx="6858000" cy="2057399"/>
          </a:xfrm>
          <a:prstGeom prst="rect">
            <a:avLst/>
          </a:prstGeom>
          <a:noFill/>
        </p:spPr>
      </p:pic>
    </p:spTree>
    <p:extLst>
      <p:ext uri="{BB962C8B-B14F-4D97-AF65-F5344CB8AC3E}">
        <p14:creationId xmlns:p14="http://schemas.microsoft.com/office/powerpoint/2010/main" val="2049399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4F139-A3D0-4688-B67D-50ACBCEA07E4}"/>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34C0D02A-52F2-4883-9286-C87776FA116E}"/>
              </a:ext>
            </a:extLst>
          </p:cNvPr>
          <p:cNvSpPr>
            <a:spLocks noGrp="1"/>
          </p:cNvSpPr>
          <p:nvPr>
            <p:ph idx="1"/>
          </p:nvPr>
        </p:nvSpPr>
        <p:spPr/>
        <p:txBody>
          <a:bodyPr/>
          <a:lstStyle/>
          <a:p>
            <a:endParaRPr lang="en-US"/>
          </a:p>
        </p:txBody>
      </p:sp>
      <p:pic>
        <p:nvPicPr>
          <p:cNvPr id="4" name="Picture 3" descr="A picture containing graphical user interface&#10;&#10;Description automatically generated">
            <a:extLst>
              <a:ext uri="{FF2B5EF4-FFF2-40B4-BE49-F238E27FC236}">
                <a16:creationId xmlns:a16="http://schemas.microsoft.com/office/drawing/2014/main" id="{70D47C50-3AB1-4E05-974D-547700B2363C}"/>
              </a:ext>
            </a:extLst>
          </p:cNvPr>
          <p:cNvPicPr>
            <a:picLocks noChangeAspect="1"/>
          </p:cNvPicPr>
          <p:nvPr/>
        </p:nvPicPr>
        <p:blipFill>
          <a:blip r:embed="rId2"/>
          <a:stretch>
            <a:fillRect/>
          </a:stretch>
        </p:blipFill>
        <p:spPr>
          <a:xfrm>
            <a:off x="1402080" y="254000"/>
            <a:ext cx="9456420" cy="6304280"/>
          </a:xfrm>
          <a:prstGeom prst="rect">
            <a:avLst/>
          </a:prstGeom>
        </p:spPr>
      </p:pic>
    </p:spTree>
    <p:extLst>
      <p:ext uri="{BB962C8B-B14F-4D97-AF65-F5344CB8AC3E}">
        <p14:creationId xmlns:p14="http://schemas.microsoft.com/office/powerpoint/2010/main" val="2196453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C2CE9-FC1A-45A5-973B-2B094C3882DE}"/>
              </a:ext>
            </a:extLst>
          </p:cNvPr>
          <p:cNvSpPr>
            <a:spLocks noGrp="1"/>
          </p:cNvSpPr>
          <p:nvPr>
            <p:ph type="title"/>
          </p:nvPr>
        </p:nvSpPr>
        <p:spPr/>
        <p:txBody>
          <a:bodyPr>
            <a:normAutofit/>
          </a:bodyPr>
          <a:lstStyle/>
          <a:p>
            <a:pPr algn="ctr"/>
            <a:r>
              <a:rPr lang="en-US" sz="4800" b="1" dirty="0">
                <a:solidFill>
                  <a:srgbClr val="00B0F0"/>
                </a:solidFill>
              </a:rPr>
              <a:t>Vision Statement</a:t>
            </a:r>
          </a:p>
        </p:txBody>
      </p:sp>
      <p:sp>
        <p:nvSpPr>
          <p:cNvPr id="3" name="Content Placeholder 2">
            <a:extLst>
              <a:ext uri="{FF2B5EF4-FFF2-40B4-BE49-F238E27FC236}">
                <a16:creationId xmlns:a16="http://schemas.microsoft.com/office/drawing/2014/main" id="{A0A7D8D6-3311-474E-9906-F6D7D3F4FA84}"/>
              </a:ext>
            </a:extLst>
          </p:cNvPr>
          <p:cNvSpPr>
            <a:spLocks noGrp="1"/>
          </p:cNvSpPr>
          <p:nvPr>
            <p:ph idx="1"/>
          </p:nvPr>
        </p:nvSpPr>
        <p:spPr/>
        <p:txBody>
          <a:bodyPr>
            <a:normAutofit lnSpcReduction="10000"/>
          </a:bodyPr>
          <a:lstStyle/>
          <a:p>
            <a:pPr algn="l"/>
            <a:r>
              <a:rPr lang="en-US" sz="4000" b="0" i="0" dirty="0">
                <a:solidFill>
                  <a:srgbClr val="222222"/>
                </a:solidFill>
                <a:effectLst/>
                <a:latin typeface="Rubik"/>
              </a:rPr>
              <a:t>A </a:t>
            </a:r>
            <a:r>
              <a:rPr lang="en-US" sz="4000" b="0" i="0" u="none" strike="noStrike" dirty="0">
                <a:solidFill>
                  <a:srgbClr val="246FC8"/>
                </a:solidFill>
                <a:effectLst/>
                <a:latin typeface="Rubik"/>
                <a:hlinkClick r:id="rId2"/>
              </a:rPr>
              <a:t>vision statement describes the way you envision</a:t>
            </a:r>
            <a:r>
              <a:rPr lang="en-US" sz="4000" b="0" i="0" dirty="0">
                <a:solidFill>
                  <a:srgbClr val="222222"/>
                </a:solidFill>
                <a:effectLst/>
                <a:latin typeface="Rubik"/>
              </a:rPr>
              <a:t> your organization. As such, it should communicate that dream to your team members and people that you serve in an inspirational manner.</a:t>
            </a:r>
          </a:p>
          <a:p>
            <a:endParaRPr lang="en-US" dirty="0"/>
          </a:p>
        </p:txBody>
      </p:sp>
      <p:sp>
        <p:nvSpPr>
          <p:cNvPr id="4" name="TextBox 3">
            <a:extLst>
              <a:ext uri="{FF2B5EF4-FFF2-40B4-BE49-F238E27FC236}">
                <a16:creationId xmlns:a16="http://schemas.microsoft.com/office/drawing/2014/main" id="{78AC94FA-0905-4896-9533-9516EFD7E835}"/>
              </a:ext>
            </a:extLst>
          </p:cNvPr>
          <p:cNvSpPr txBox="1"/>
          <p:nvPr/>
        </p:nvSpPr>
        <p:spPr>
          <a:xfrm>
            <a:off x="1651246" y="5770485"/>
            <a:ext cx="8771137" cy="369332"/>
          </a:xfrm>
          <a:prstGeom prst="rect">
            <a:avLst/>
          </a:prstGeom>
          <a:noFill/>
          <a:ln w="38100">
            <a:solidFill>
              <a:schemeClr val="accent3"/>
            </a:solidFill>
          </a:ln>
        </p:spPr>
        <p:txBody>
          <a:bodyPr wrap="square" rtlCol="0">
            <a:spAutoFit/>
          </a:bodyPr>
          <a:lstStyle/>
          <a:p>
            <a:r>
              <a:rPr lang="en-US"/>
              <a:t>https://www.thebalancecareers.com/strategic-plan-elements-2276139</a:t>
            </a:r>
            <a:endParaRPr lang="en-US" dirty="0"/>
          </a:p>
        </p:txBody>
      </p:sp>
    </p:spTree>
    <p:extLst>
      <p:ext uri="{BB962C8B-B14F-4D97-AF65-F5344CB8AC3E}">
        <p14:creationId xmlns:p14="http://schemas.microsoft.com/office/powerpoint/2010/main" val="2825884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BA400-09ED-487F-B154-B37CCDE4921D}"/>
              </a:ext>
            </a:extLst>
          </p:cNvPr>
          <p:cNvSpPr>
            <a:spLocks noGrp="1"/>
          </p:cNvSpPr>
          <p:nvPr>
            <p:ph type="title"/>
          </p:nvPr>
        </p:nvSpPr>
        <p:spPr/>
        <p:txBody>
          <a:bodyPr>
            <a:normAutofit/>
          </a:bodyPr>
          <a:lstStyle/>
          <a:p>
            <a:pPr algn="ctr"/>
            <a:r>
              <a:rPr lang="en-US" sz="4800" b="1" dirty="0">
                <a:solidFill>
                  <a:srgbClr val="FFFF00"/>
                </a:solidFill>
              </a:rPr>
              <a:t>Mission Statement</a:t>
            </a:r>
          </a:p>
        </p:txBody>
      </p:sp>
      <p:sp>
        <p:nvSpPr>
          <p:cNvPr id="3" name="Content Placeholder 2">
            <a:extLst>
              <a:ext uri="{FF2B5EF4-FFF2-40B4-BE49-F238E27FC236}">
                <a16:creationId xmlns:a16="http://schemas.microsoft.com/office/drawing/2014/main" id="{7EBC4D86-35E0-4944-BD67-2EF041E4612E}"/>
              </a:ext>
            </a:extLst>
          </p:cNvPr>
          <p:cNvSpPr>
            <a:spLocks noGrp="1"/>
          </p:cNvSpPr>
          <p:nvPr>
            <p:ph idx="1"/>
          </p:nvPr>
        </p:nvSpPr>
        <p:spPr/>
        <p:txBody>
          <a:bodyPr>
            <a:normAutofit fontScale="77500" lnSpcReduction="20000"/>
          </a:bodyPr>
          <a:lstStyle/>
          <a:p>
            <a:pPr algn="l"/>
            <a:r>
              <a:rPr lang="en-US" sz="4000" b="0" i="0" dirty="0">
                <a:solidFill>
                  <a:srgbClr val="222222"/>
                </a:solidFill>
                <a:effectLst/>
                <a:latin typeface="Rubik"/>
              </a:rPr>
              <a:t>While a vision describes how you view your organization to you’re the people you serve and other stakeholders, a mission statement describes what you do currently. It often describes what you do, for who, and how. Focusing on your mission each day should enable you to reach your vision. A mission statement could broaden your choices, and/or narrow them.</a:t>
            </a:r>
          </a:p>
          <a:p>
            <a:endParaRPr lang="en-US" dirty="0"/>
          </a:p>
        </p:txBody>
      </p:sp>
    </p:spTree>
    <p:extLst>
      <p:ext uri="{BB962C8B-B14F-4D97-AF65-F5344CB8AC3E}">
        <p14:creationId xmlns:p14="http://schemas.microsoft.com/office/powerpoint/2010/main" val="531700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227E5-D775-422A-8174-64F27B2C431C}"/>
              </a:ext>
            </a:extLst>
          </p:cNvPr>
          <p:cNvSpPr>
            <a:spLocks noGrp="1"/>
          </p:cNvSpPr>
          <p:nvPr>
            <p:ph type="title"/>
          </p:nvPr>
        </p:nvSpPr>
        <p:spPr/>
        <p:txBody>
          <a:bodyPr>
            <a:normAutofit/>
          </a:bodyPr>
          <a:lstStyle/>
          <a:p>
            <a:pPr algn="ctr"/>
            <a:r>
              <a:rPr lang="en-US" sz="4800" b="1" dirty="0">
                <a:solidFill>
                  <a:srgbClr val="FF0000"/>
                </a:solidFill>
              </a:rPr>
              <a:t>Core Values</a:t>
            </a:r>
          </a:p>
        </p:txBody>
      </p:sp>
      <p:sp>
        <p:nvSpPr>
          <p:cNvPr id="3" name="Content Placeholder 2">
            <a:extLst>
              <a:ext uri="{FF2B5EF4-FFF2-40B4-BE49-F238E27FC236}">
                <a16:creationId xmlns:a16="http://schemas.microsoft.com/office/drawing/2014/main" id="{073CC0B2-6CFA-48B6-B486-1D3ED196C9F5}"/>
              </a:ext>
            </a:extLst>
          </p:cNvPr>
          <p:cNvSpPr>
            <a:spLocks noGrp="1"/>
          </p:cNvSpPr>
          <p:nvPr>
            <p:ph idx="1"/>
          </p:nvPr>
        </p:nvSpPr>
        <p:spPr/>
        <p:txBody>
          <a:bodyPr>
            <a:normAutofit/>
          </a:bodyPr>
          <a:lstStyle/>
          <a:p>
            <a:r>
              <a:rPr lang="en-US" sz="4000" b="0" i="0" u="none" strike="noStrike" dirty="0">
                <a:solidFill>
                  <a:srgbClr val="246FC8"/>
                </a:solidFill>
                <a:effectLst/>
                <a:latin typeface="Rubik"/>
                <a:hlinkClick r:id="rId2"/>
              </a:rPr>
              <a:t>Core values</a:t>
            </a:r>
            <a:r>
              <a:rPr lang="en-US" sz="4000" b="0" i="0" dirty="0">
                <a:solidFill>
                  <a:srgbClr val="222222"/>
                </a:solidFill>
                <a:effectLst/>
                <a:latin typeface="Rubik"/>
              </a:rPr>
              <a:t> describe your beliefs and behaviors. They are the beliefs you have that will enable you to achieve your vision and mission.</a:t>
            </a:r>
            <a:endParaRPr lang="en-US" sz="4000" dirty="0"/>
          </a:p>
        </p:txBody>
      </p:sp>
    </p:spTree>
    <p:extLst>
      <p:ext uri="{BB962C8B-B14F-4D97-AF65-F5344CB8AC3E}">
        <p14:creationId xmlns:p14="http://schemas.microsoft.com/office/powerpoint/2010/main" val="3839176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6BFF5-F7F1-4A27-B1C0-8B7A7CC08435}"/>
              </a:ext>
            </a:extLst>
          </p:cNvPr>
          <p:cNvSpPr>
            <a:spLocks noGrp="1"/>
          </p:cNvSpPr>
          <p:nvPr>
            <p:ph type="title"/>
          </p:nvPr>
        </p:nvSpPr>
        <p:spPr/>
        <p:txBody>
          <a:bodyPr>
            <a:normAutofit/>
          </a:bodyPr>
          <a:lstStyle/>
          <a:p>
            <a:pPr algn="ctr"/>
            <a:r>
              <a:rPr lang="en-US" sz="4800" b="1" dirty="0">
                <a:solidFill>
                  <a:srgbClr val="7030A0"/>
                </a:solidFill>
              </a:rPr>
              <a:t>SWOT Analysis</a:t>
            </a:r>
          </a:p>
        </p:txBody>
      </p:sp>
      <p:sp>
        <p:nvSpPr>
          <p:cNvPr id="3" name="Content Placeholder 2">
            <a:extLst>
              <a:ext uri="{FF2B5EF4-FFF2-40B4-BE49-F238E27FC236}">
                <a16:creationId xmlns:a16="http://schemas.microsoft.com/office/drawing/2014/main" id="{EB886CC2-9B75-4D17-96C1-384CD0E6B9C4}"/>
              </a:ext>
            </a:extLst>
          </p:cNvPr>
          <p:cNvSpPr>
            <a:spLocks noGrp="1"/>
          </p:cNvSpPr>
          <p:nvPr>
            <p:ph idx="1"/>
          </p:nvPr>
        </p:nvSpPr>
        <p:spPr/>
        <p:txBody>
          <a:bodyPr>
            <a:normAutofit fontScale="85000" lnSpcReduction="10000"/>
          </a:bodyPr>
          <a:lstStyle/>
          <a:p>
            <a:pPr algn="l"/>
            <a:r>
              <a:rPr lang="en-US" sz="4000" b="0" i="0" u="none" strike="noStrike" dirty="0">
                <a:solidFill>
                  <a:srgbClr val="246FC8"/>
                </a:solidFill>
                <a:effectLst/>
                <a:latin typeface="Rubik"/>
                <a:hlinkClick r:id="rId2"/>
              </a:rPr>
              <a:t>SWOT</a:t>
            </a:r>
            <a:r>
              <a:rPr lang="en-US" sz="4000" b="0" i="0" dirty="0">
                <a:solidFill>
                  <a:srgbClr val="222222"/>
                </a:solidFill>
                <a:effectLst/>
                <a:latin typeface="Rubik"/>
              </a:rPr>
              <a:t> is an acronym for strengths, weaknesses, opportunities, and threats. A SWOT analysis provides your organization position in the market. It allows you to spot and name the important aspects, happenings, and adversaries of your organization.</a:t>
            </a:r>
          </a:p>
          <a:p>
            <a:endParaRPr lang="en-US" dirty="0"/>
          </a:p>
        </p:txBody>
      </p:sp>
    </p:spTree>
    <p:extLst>
      <p:ext uri="{BB962C8B-B14F-4D97-AF65-F5344CB8AC3E}">
        <p14:creationId xmlns:p14="http://schemas.microsoft.com/office/powerpoint/2010/main" val="2222417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110E1-05C8-4BD3-904C-38668AA0D302}"/>
              </a:ext>
            </a:extLst>
          </p:cNvPr>
          <p:cNvSpPr>
            <a:spLocks noGrp="1"/>
          </p:cNvSpPr>
          <p:nvPr>
            <p:ph type="title"/>
          </p:nvPr>
        </p:nvSpPr>
        <p:spPr/>
        <p:txBody>
          <a:bodyPr>
            <a:normAutofit/>
          </a:bodyPr>
          <a:lstStyle/>
          <a:p>
            <a:pPr algn="ctr"/>
            <a:r>
              <a:rPr lang="en-US" sz="4800" b="1" dirty="0">
                <a:solidFill>
                  <a:srgbClr val="FF0000"/>
                </a:solidFill>
              </a:rPr>
              <a:t>Long-Term Goals</a:t>
            </a:r>
          </a:p>
        </p:txBody>
      </p:sp>
      <p:sp>
        <p:nvSpPr>
          <p:cNvPr id="3" name="Content Placeholder 2">
            <a:extLst>
              <a:ext uri="{FF2B5EF4-FFF2-40B4-BE49-F238E27FC236}">
                <a16:creationId xmlns:a16="http://schemas.microsoft.com/office/drawing/2014/main" id="{4CFC6783-6197-4773-9EA2-0CC14262A506}"/>
              </a:ext>
            </a:extLst>
          </p:cNvPr>
          <p:cNvSpPr>
            <a:spLocks noGrp="1"/>
          </p:cNvSpPr>
          <p:nvPr>
            <p:ph idx="1"/>
          </p:nvPr>
        </p:nvSpPr>
        <p:spPr/>
        <p:txBody>
          <a:bodyPr>
            <a:normAutofit fontScale="85000" lnSpcReduction="20000"/>
          </a:bodyPr>
          <a:lstStyle/>
          <a:p>
            <a:pPr algn="l"/>
            <a:r>
              <a:rPr lang="en-US" sz="4000" b="0" i="0" dirty="0">
                <a:solidFill>
                  <a:srgbClr val="222222"/>
                </a:solidFill>
                <a:effectLst/>
                <a:latin typeface="Rubik"/>
              </a:rPr>
              <a:t>Long-term goals are statements that drill down a level below the vision and describe how you plan to achieve it. This set of goals usually starts 2-3 years out and extends to around 3-5 years into the future, directly aligning with your mission and vision statements.</a:t>
            </a:r>
          </a:p>
          <a:p>
            <a:endParaRPr lang="en-US" dirty="0"/>
          </a:p>
        </p:txBody>
      </p:sp>
    </p:spTree>
    <p:extLst>
      <p:ext uri="{BB962C8B-B14F-4D97-AF65-F5344CB8AC3E}">
        <p14:creationId xmlns:p14="http://schemas.microsoft.com/office/powerpoint/2010/main" val="3942697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E9E28-55A5-447C-BEE7-BF9A52BE3137}"/>
              </a:ext>
            </a:extLst>
          </p:cNvPr>
          <p:cNvSpPr>
            <a:spLocks noGrp="1"/>
          </p:cNvSpPr>
          <p:nvPr>
            <p:ph type="title"/>
          </p:nvPr>
        </p:nvSpPr>
        <p:spPr/>
        <p:txBody>
          <a:bodyPr>
            <a:normAutofit/>
          </a:bodyPr>
          <a:lstStyle/>
          <a:p>
            <a:pPr algn="ctr"/>
            <a:r>
              <a:rPr lang="en-US" sz="4800" b="1" dirty="0">
                <a:solidFill>
                  <a:schemeClr val="accent2"/>
                </a:solidFill>
              </a:rPr>
              <a:t>Yearly Objectives</a:t>
            </a:r>
          </a:p>
        </p:txBody>
      </p:sp>
      <p:sp>
        <p:nvSpPr>
          <p:cNvPr id="3" name="Content Placeholder 2">
            <a:extLst>
              <a:ext uri="{FF2B5EF4-FFF2-40B4-BE49-F238E27FC236}">
                <a16:creationId xmlns:a16="http://schemas.microsoft.com/office/drawing/2014/main" id="{A1261914-E34A-4854-8DFC-B316D0E4FFC7}"/>
              </a:ext>
            </a:extLst>
          </p:cNvPr>
          <p:cNvSpPr>
            <a:spLocks noGrp="1"/>
          </p:cNvSpPr>
          <p:nvPr>
            <p:ph idx="1"/>
          </p:nvPr>
        </p:nvSpPr>
        <p:spPr/>
        <p:txBody>
          <a:bodyPr>
            <a:normAutofit lnSpcReduction="10000"/>
          </a:bodyPr>
          <a:lstStyle/>
          <a:p>
            <a:pPr algn="l"/>
            <a:r>
              <a:rPr lang="en-US" sz="4000" b="0" i="0" dirty="0">
                <a:solidFill>
                  <a:srgbClr val="222222"/>
                </a:solidFill>
                <a:effectLst/>
                <a:latin typeface="Rubik"/>
              </a:rPr>
              <a:t>Each long-term goal should have a few one-year objectives that advance your goals. Each objective should be </a:t>
            </a:r>
            <a:r>
              <a:rPr lang="en-US" sz="4000" dirty="0">
                <a:solidFill>
                  <a:srgbClr val="222222"/>
                </a:solidFill>
                <a:latin typeface="Rubik"/>
              </a:rPr>
              <a:t>articulated </a:t>
            </a:r>
            <a:r>
              <a:rPr lang="en-US" sz="4000" b="0" i="0" dirty="0">
                <a:solidFill>
                  <a:srgbClr val="222222"/>
                </a:solidFill>
                <a:effectLst/>
                <a:latin typeface="Rubik"/>
              </a:rPr>
              <a:t>as SMART as possible: </a:t>
            </a:r>
            <a:r>
              <a:rPr lang="en-US" sz="4000" b="1" i="0" dirty="0">
                <a:solidFill>
                  <a:schemeClr val="accent2"/>
                </a:solidFill>
                <a:effectLst/>
                <a:latin typeface="Rubik"/>
              </a:rPr>
              <a:t>S</a:t>
            </a:r>
            <a:r>
              <a:rPr lang="en-US" sz="4000" b="0" i="0" dirty="0">
                <a:solidFill>
                  <a:srgbClr val="222222"/>
                </a:solidFill>
                <a:effectLst/>
                <a:latin typeface="Rubik"/>
              </a:rPr>
              <a:t>pecific, </a:t>
            </a:r>
            <a:r>
              <a:rPr lang="en-US" sz="4000" b="1" i="0" dirty="0">
                <a:solidFill>
                  <a:srgbClr val="00B050"/>
                </a:solidFill>
                <a:effectLst/>
                <a:latin typeface="Rubik"/>
              </a:rPr>
              <a:t>M</a:t>
            </a:r>
            <a:r>
              <a:rPr lang="en-US" sz="4000" b="0" i="0" dirty="0">
                <a:solidFill>
                  <a:srgbClr val="222222"/>
                </a:solidFill>
                <a:effectLst/>
                <a:latin typeface="Rubik"/>
              </a:rPr>
              <a:t>easurable, </a:t>
            </a:r>
            <a:r>
              <a:rPr lang="en-US" sz="4000" b="1" i="0" dirty="0">
                <a:solidFill>
                  <a:srgbClr val="00B0F0"/>
                </a:solidFill>
                <a:effectLst/>
                <a:latin typeface="Rubik"/>
              </a:rPr>
              <a:t>A</a:t>
            </a:r>
            <a:r>
              <a:rPr lang="en-US" sz="4000" b="0" i="0" dirty="0">
                <a:solidFill>
                  <a:srgbClr val="222222"/>
                </a:solidFill>
                <a:effectLst/>
                <a:latin typeface="Rubik"/>
              </a:rPr>
              <a:t>chievable, </a:t>
            </a:r>
            <a:r>
              <a:rPr lang="en-US" sz="4000" b="1" i="0" dirty="0">
                <a:solidFill>
                  <a:srgbClr val="7030A0"/>
                </a:solidFill>
                <a:effectLst/>
                <a:latin typeface="Rubik"/>
              </a:rPr>
              <a:t>R</a:t>
            </a:r>
            <a:r>
              <a:rPr lang="en-US" sz="4000" b="0" i="0" dirty="0">
                <a:solidFill>
                  <a:srgbClr val="222222"/>
                </a:solidFill>
                <a:effectLst/>
                <a:latin typeface="Rubik"/>
              </a:rPr>
              <a:t>ealistic, and </a:t>
            </a:r>
            <a:r>
              <a:rPr lang="en-US" sz="4000" b="1" i="0" dirty="0">
                <a:solidFill>
                  <a:srgbClr val="FFFF00"/>
                </a:solidFill>
                <a:effectLst/>
                <a:latin typeface="Rubik"/>
              </a:rPr>
              <a:t>T</a:t>
            </a:r>
            <a:r>
              <a:rPr lang="en-US" sz="4000" b="0" i="0" dirty="0">
                <a:solidFill>
                  <a:srgbClr val="222222"/>
                </a:solidFill>
                <a:effectLst/>
                <a:latin typeface="Rubik"/>
              </a:rPr>
              <a:t>ime-based.</a:t>
            </a:r>
          </a:p>
          <a:p>
            <a:endParaRPr lang="en-US" dirty="0"/>
          </a:p>
        </p:txBody>
      </p:sp>
    </p:spTree>
    <p:extLst>
      <p:ext uri="{BB962C8B-B14F-4D97-AF65-F5344CB8AC3E}">
        <p14:creationId xmlns:p14="http://schemas.microsoft.com/office/powerpoint/2010/main" val="374941839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CDB58277-F8DF-46FF-84EC-EF41B835E69F}">
  <ds:schemaRefs>
    <ds:schemaRef ds:uri="http://schemas.microsoft.com/sharepoint/v3/contenttype/forms"/>
  </ds:schemaRefs>
</ds:datastoreItem>
</file>

<file path=customXml/itemProps2.xml><?xml version="1.0" encoding="utf-8"?>
<ds:datastoreItem xmlns:ds="http://schemas.openxmlformats.org/officeDocument/2006/customXml" ds:itemID="{2D276E62-80A3-44DD-9BCC-97ED2B99B5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37651BA-F45C-4845-9AB3-E0A65B39F5E1}">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Gallery</Template>
  <TotalTime>257</TotalTime>
  <Words>866</Words>
  <Application>Microsoft Office PowerPoint</Application>
  <PresentationFormat>Widescreen</PresentationFormat>
  <Paragraphs>72</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Gill Sans MT</vt:lpstr>
      <vt:lpstr>Roboto</vt:lpstr>
      <vt:lpstr>Rubik</vt:lpstr>
      <vt:lpstr>Gallery</vt:lpstr>
      <vt:lpstr>Strategic planning</vt:lpstr>
      <vt:lpstr>What is Strategic Planning?</vt:lpstr>
      <vt:lpstr>PowerPoint Presentation</vt:lpstr>
      <vt:lpstr>Vision Statement</vt:lpstr>
      <vt:lpstr>Mission Statement</vt:lpstr>
      <vt:lpstr>Core Values</vt:lpstr>
      <vt:lpstr>SWOT Analysis</vt:lpstr>
      <vt:lpstr>Long-Term Goals</vt:lpstr>
      <vt:lpstr>Yearly Objectives</vt:lpstr>
      <vt:lpstr>Action Plans</vt:lpstr>
      <vt:lpstr>When do you need to do strategic planning?</vt:lpstr>
      <vt:lpstr>WHO GETS INVITED?</vt:lpstr>
      <vt:lpstr>FORMAT</vt:lpstr>
      <vt:lpstr>Strategic plan process</vt:lpstr>
      <vt:lpstr>A TYPICAL ONE-DAY STRATEGIC PLANNING MEETING</vt:lpstr>
      <vt:lpstr>BRAINSTORM PROCESS</vt:lpstr>
      <vt:lpstr>What does a strategic plan look like?</vt:lpstr>
      <vt:lpstr>PowerPoint Presentation</vt:lpstr>
      <vt:lpstr>FINAL THOUGHTS</vt:lpstr>
      <vt:lpstr>Real-Life Example</vt:lpstr>
      <vt:lpstr>Questions and Comments??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planning</dc:title>
  <dc:creator>Leigh</dc:creator>
  <cp:lastModifiedBy>NOFASAffiliateCoordinator@gmail.com</cp:lastModifiedBy>
  <cp:revision>21</cp:revision>
  <dcterms:created xsi:type="dcterms:W3CDTF">2021-09-20T16:42:10Z</dcterms:created>
  <dcterms:modified xsi:type="dcterms:W3CDTF">2022-04-26T14:07:36Z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